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8" d="100"/>
          <a:sy n="58" d="100"/>
        </p:scale>
        <p:origin x="148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1551B-B5CE-453D-9602-D8483704141B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B3F21-642F-45F5-975E-E1CA4048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7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B3F21-642F-45F5-975E-E1CA404811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67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B3F21-642F-45F5-975E-E1CA404811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58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B3F21-642F-45F5-975E-E1CA404811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92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B3F21-642F-45F5-975E-E1CA404811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94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09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1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57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8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3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59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5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5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61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6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9876" y="0"/>
            <a:ext cx="4594123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484632"/>
            <a:ext cx="3974689" cy="160934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3600" dirty="0"/>
              <a:t>Text to SQL Query Generation Using </a:t>
            </a:r>
            <a:r>
              <a:rPr lang="en-US" sz="3600" dirty="0" err="1"/>
              <a:t>LangChain</a:t>
            </a:r>
            <a:r>
              <a:rPr lang="en-US" sz="3600" dirty="0"/>
              <a:t> Framework and LLMs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D2D57-BAF6-8CF3-0A3E-EC033CB44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99" y="2432408"/>
            <a:ext cx="3834346" cy="20034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599" y="2121408"/>
            <a:ext cx="3974689" cy="4050792"/>
          </a:xfrm>
        </p:spPr>
        <p:txBody>
          <a:bodyPr>
            <a:normAutofit/>
          </a:bodyPr>
          <a:lstStyle/>
          <a:p>
            <a:r>
              <a:rPr lang="en-US" sz="2400" dirty="0"/>
              <a:t>Course: Data Engineering Capstone (CSCI 6991)</a:t>
            </a:r>
          </a:p>
          <a:p>
            <a:r>
              <a:rPr lang="en-US" sz="2400" dirty="0"/>
              <a:t>Team Members:</a:t>
            </a:r>
          </a:p>
          <a:p>
            <a:pPr marL="0" indent="0">
              <a:buNone/>
            </a:pPr>
            <a:r>
              <a:rPr lang="en-US" sz="2400" dirty="0"/>
              <a:t>Muqeem Ahmed, Mohammad Haram Kafil, Syed Abbas </a:t>
            </a:r>
            <a:r>
              <a:rPr lang="en-US" sz="2400" dirty="0" err="1"/>
              <a:t>Husainy</a:t>
            </a:r>
            <a:endParaRPr lang="en-US" sz="2400" dirty="0"/>
          </a:p>
          <a:p>
            <a:r>
              <a:rPr lang="en-US" sz="2400" dirty="0"/>
              <a:t>Faculty Advisor: </a:t>
            </a:r>
            <a:r>
              <a:rPr lang="en-US" sz="2400" b="1" i="1" dirty="0"/>
              <a:t>Dr. Feng George Yu</a:t>
            </a:r>
          </a:p>
          <a:p>
            <a:endParaRPr lang="en-US" sz="16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308"/>
    </mc:Choice>
    <mc:Fallback xmlns="">
      <p:transition spd="slow" advTm="883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0990" y="702365"/>
            <a:ext cx="2922198" cy="3765666"/>
          </a:xfrm>
        </p:spPr>
        <p:txBody>
          <a:bodyPr anchor="b">
            <a:normAutofit/>
          </a:bodyPr>
          <a:lstStyle/>
          <a:p>
            <a:r>
              <a:rPr lang="en-US" sz="3900"/>
              <a:t>Future Enhancements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50989" y="4389120"/>
            <a:ext cx="2900304" cy="106984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700" b="1"/>
              <a:t>Expand Database Compatibility:</a:t>
            </a:r>
            <a:r>
              <a:rPr lang="en-US" sz="700"/>
              <a:t> Integration with more database systems (e.g., MySQL, PostgreSQL).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00" b="1"/>
              <a:t>Optimize Query Performance:</a:t>
            </a:r>
            <a:r>
              <a:rPr lang="en-US" sz="700"/>
              <a:t> Further refinement in query accuracy and speed.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00" b="1"/>
              <a:t>User Interface Development:</a:t>
            </a:r>
            <a:r>
              <a:rPr lang="en-US" sz="700"/>
              <a:t> Create a user-friendly interface for broader user engagement.</a:t>
            </a:r>
          </a:p>
          <a:p>
            <a:endParaRPr lang="en-US" sz="700"/>
          </a:p>
        </p:txBody>
      </p:sp>
      <p:pic>
        <p:nvPicPr>
          <p:cNvPr id="5" name="Picture 4" descr="A line graph adjacent to a stair">
            <a:extLst>
              <a:ext uri="{FF2B5EF4-FFF2-40B4-BE49-F238E27FC236}">
                <a16:creationId xmlns:a16="http://schemas.microsoft.com/office/drawing/2014/main" id="{F49533FC-E882-CE74-66FA-49AD2B34F1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" b="5191"/>
          <a:stretch/>
        </p:blipFill>
        <p:spPr>
          <a:xfrm>
            <a:off x="20" y="10"/>
            <a:ext cx="5175811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8" y="0"/>
            <a:ext cx="9141492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581" y="484632"/>
            <a:ext cx="5047708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Conclusion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91F401DE-724D-E4F7-8488-0FFE209FC6F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987" r="8092" b="-1"/>
          <a:stretch/>
        </p:blipFill>
        <p:spPr>
          <a:xfrm>
            <a:off x="2508" y="10"/>
            <a:ext cx="3485044" cy="685799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7581" y="2121408"/>
            <a:ext cx="5047707" cy="4050792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buFont typeface="Wingdings" pitchFamily="2" charset="2"/>
              <a:buChar char="§"/>
            </a:pPr>
            <a:r>
              <a:rPr lang="en-US" sz="1600"/>
              <a:t>Effective implementation of Text to SQL using advanced AI techniques.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sz="1600"/>
              <a:t>Demonstrates potential to significantly enhance database interaction.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sz="1600"/>
              <a:t>Opens avenues for future innovation in AI-driven data accessibility.</a:t>
            </a:r>
          </a:p>
          <a:p>
            <a:pPr indent="-182880">
              <a:buFont typeface="Wingdings" pitchFamily="2" charset="2"/>
              <a:buChar char="§"/>
            </a:pPr>
            <a:endParaRPr lang="en-US" sz="16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Q&amp;A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Questions?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384DB2-5DBE-4000-BBD8-68F4A6F3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1714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497EEB-0DDE-4044-AAB7-89950405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72078"/>
            <a:ext cx="9144000" cy="309575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1D5588-0A43-44F8-8BF9-4BD0CB073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84192" y="5218262"/>
            <a:ext cx="810678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6F04B2-EA02-4F51-91CB-9399DBE72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24F9A86-344F-4139-A831-9D8F3E0EE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574" y="3803009"/>
            <a:ext cx="8214852" cy="1604733"/>
          </a:xfrm>
        </p:spPr>
        <p:txBody>
          <a:bodyPr anchor="b">
            <a:normAutofit/>
          </a:bodyPr>
          <a:lstStyle/>
          <a:p>
            <a:pPr algn="ctr"/>
            <a:r>
              <a:rPr lang="en-US" sz="6300" dirty="0"/>
              <a:t>Thank You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DB57D60D-0F1A-36E0-34BB-F81B53B5CE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4469" y="643468"/>
            <a:ext cx="2795060" cy="2795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1714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9144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4355692"/>
            <a:ext cx="6814455" cy="755804"/>
          </a:xfrm>
        </p:spPr>
        <p:txBody>
          <a:bodyPr anchor="b">
            <a:normAutofit fontScale="90000"/>
          </a:bodyPr>
          <a:lstStyle/>
          <a:p>
            <a:r>
              <a:rPr lang="en-US" sz="5700" dirty="0"/>
              <a:t>Project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5111496"/>
            <a:ext cx="6789420" cy="116128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Objective:</a:t>
            </a:r>
            <a:r>
              <a:rPr lang="en-US" sz="1400" dirty="0">
                <a:solidFill>
                  <a:srgbClr val="000000"/>
                </a:solidFill>
              </a:rPr>
              <a:t> Automate the conversion of natural language questions into SQL queries.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Significance:</a:t>
            </a:r>
            <a:r>
              <a:rPr lang="en-US" sz="1400" dirty="0">
                <a:solidFill>
                  <a:srgbClr val="000000"/>
                </a:solidFill>
              </a:rPr>
              <a:t> Streamlines database interactions, makes data accessible for non-technical users.</a:t>
            </a:r>
          </a:p>
          <a:p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C03E2-AABD-0FED-E04B-6D4A68D7C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02" y="1286933"/>
            <a:ext cx="3635248" cy="20743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A6408D2-F616-A7A7-1629-9B74F8C4F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607" y="665602"/>
            <a:ext cx="3217332" cy="3217332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84192" y="5111496"/>
            <a:ext cx="810678" cy="1080902"/>
            <a:chOff x="9685338" y="4460675"/>
            <a:chExt cx="1080904" cy="1080902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43"/>
    </mc:Choice>
    <mc:Fallback xmlns="">
      <p:transition spd="slow" advTm="655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05A13-E5F7-3B56-7A01-697134E177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404" r="14596"/>
          <a:stretch/>
        </p:blipFill>
        <p:spPr>
          <a:xfrm>
            <a:off x="20" y="10"/>
            <a:ext cx="9143978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837459"/>
            <a:ext cx="7667244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981573"/>
            <a:ext cx="7667244" cy="2078335"/>
          </a:xfrm>
          <a:prstGeom prst="rect">
            <a:avLst/>
          </a:prstGeom>
          <a:blipFill dpi="0" rotWithShape="1">
            <a:blip r:embed="rId5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4092" y="4162031"/>
            <a:ext cx="3407762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000"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Technologies Used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3440" y="4170410"/>
            <a:ext cx="3524415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buFont typeface="Wingdings" pitchFamily="2" charset="2"/>
              <a:buChar char="§"/>
            </a:pPr>
            <a:r>
              <a:rPr lang="en-US" sz="1100" b="1"/>
              <a:t>LangChain Framework</a:t>
            </a:r>
            <a:endParaRPr lang="en-US" sz="1100"/>
          </a:p>
          <a:p>
            <a:pPr indent="-182880">
              <a:buFont typeface="Wingdings" pitchFamily="2" charset="2"/>
              <a:buChar char="§"/>
            </a:pPr>
            <a:r>
              <a:rPr lang="en-US" sz="1100" b="1"/>
              <a:t>Large Language Models (LLMs)</a:t>
            </a:r>
            <a:endParaRPr lang="en-US" sz="1100"/>
          </a:p>
          <a:p>
            <a:pPr marL="285750" indent="-182880">
              <a:buFont typeface="Wingdings" pitchFamily="2" charset="2"/>
              <a:buChar char="§"/>
            </a:pPr>
            <a:r>
              <a:rPr lang="en-US" sz="1100"/>
              <a:t>Llama-4 Maverick 17B (Groq)</a:t>
            </a:r>
          </a:p>
          <a:p>
            <a:pPr marL="285750" indent="-182880">
              <a:buFont typeface="Wingdings" pitchFamily="2" charset="2"/>
              <a:buChar char="§"/>
            </a:pPr>
            <a:r>
              <a:rPr lang="en-US" sz="1100"/>
              <a:t>Llama-3 Nemotron Super 49B (OpenRouter)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sz="1100" b="1"/>
              <a:t>SQLite Database (tpch120k)</a:t>
            </a:r>
            <a:endParaRPr lang="en-US" sz="1100"/>
          </a:p>
          <a:p>
            <a:pPr indent="-182880">
              <a:buFont typeface="Wingdings" pitchFamily="2" charset="2"/>
              <a:buChar char="§"/>
            </a:pPr>
            <a:r>
              <a:rPr lang="en-US" sz="1100" b="1"/>
              <a:t>Python Environment &amp; Jupyter Notebook</a:t>
            </a:r>
            <a:endParaRPr lang="en-US" sz="1100"/>
          </a:p>
          <a:p>
            <a:pPr indent="-182880">
              <a:buFont typeface="Wingdings" pitchFamily="2" charset="2"/>
              <a:buChar char="§"/>
            </a:pPr>
            <a:endParaRPr lang="en-US" sz="1100" b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128670"/>
            <a:ext cx="7667244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33"/>
    </mc:Choice>
    <mc:Fallback xmlns="">
      <p:transition spd="slow" advTm="3883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0658" y="1382165"/>
            <a:ext cx="3651884" cy="15179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rgbClr val="000000"/>
                </a:solidFill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E566F-D35C-AE7C-F33E-0CF62260A7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194" r="17759"/>
          <a:stretch/>
        </p:blipFill>
        <p:spPr>
          <a:xfrm>
            <a:off x="-7399" y="401980"/>
            <a:ext cx="4586799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399" y="401980"/>
            <a:ext cx="4586799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6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40658" y="3007389"/>
            <a:ext cx="3651885" cy="30658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182880">
              <a:buFont typeface="Wingdings" pitchFamily="2" charset="2"/>
              <a:buChar char="§"/>
            </a:pPr>
            <a:r>
              <a:rPr lang="en-US" sz="1500" b="1" dirty="0">
                <a:solidFill>
                  <a:srgbClr val="000000"/>
                </a:solidFill>
              </a:rPr>
              <a:t>Database Connection:</a:t>
            </a:r>
            <a:r>
              <a:rPr lang="en-US" sz="1500" dirty="0">
                <a:solidFill>
                  <a:srgbClr val="000000"/>
                </a:solidFill>
              </a:rPr>
              <a:t> Establish a connection using </a:t>
            </a:r>
            <a:r>
              <a:rPr lang="en-US" sz="1500" dirty="0" err="1">
                <a:solidFill>
                  <a:srgbClr val="000000"/>
                </a:solidFill>
              </a:rPr>
              <a:t>LangChain’s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SQLDatabase</a:t>
            </a:r>
            <a:r>
              <a:rPr lang="en-US" sz="1500" dirty="0">
                <a:solidFill>
                  <a:srgbClr val="000000"/>
                </a:solidFill>
              </a:rPr>
              <a:t>.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sz="1500" b="1" dirty="0">
                <a:solidFill>
                  <a:srgbClr val="000000"/>
                </a:solidFill>
              </a:rPr>
              <a:t>LLM Integration:</a:t>
            </a:r>
            <a:r>
              <a:rPr lang="en-US" sz="1500" dirty="0">
                <a:solidFill>
                  <a:srgbClr val="000000"/>
                </a:solidFill>
              </a:rPr>
              <a:t> Leverage LLMs for generating syntactically correct SQL queries.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sz="1500" b="1" dirty="0">
                <a:solidFill>
                  <a:srgbClr val="000000"/>
                </a:solidFill>
              </a:rPr>
              <a:t>Few-Shot Prompting:</a:t>
            </a:r>
            <a:r>
              <a:rPr lang="en-US" sz="1500" dirty="0">
                <a:solidFill>
                  <a:srgbClr val="000000"/>
                </a:solidFill>
              </a:rPr>
              <a:t> Enhance accuracy through predefined SQL examples.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sz="1500" b="1" dirty="0">
                <a:solidFill>
                  <a:srgbClr val="000000"/>
                </a:solidFill>
              </a:rPr>
              <a:t>Execution &amp; Result Formatting:</a:t>
            </a:r>
            <a:r>
              <a:rPr lang="en-US" sz="1500" dirty="0">
                <a:solidFill>
                  <a:srgbClr val="000000"/>
                </a:solidFill>
              </a:rPr>
              <a:t> Query database and provide human-readable answers.</a:t>
            </a:r>
          </a:p>
          <a:p>
            <a:pPr indent="-182880">
              <a:buFont typeface="Wingdings" pitchFamily="2" charset="2"/>
              <a:buChar char="§"/>
            </a:pPr>
            <a:endParaRPr lang="en-US" sz="1500" dirty="0">
              <a:solidFill>
                <a:srgbClr val="00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47"/>
    </mc:Choice>
    <mc:Fallback xmlns="">
      <p:transition spd="slow" advTm="7634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464119"/>
            <a:ext cx="7667244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01952"/>
            <a:ext cx="7667244" cy="1385874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2038655"/>
            <a:ext cx="7667244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484632"/>
            <a:ext cx="75438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Project Workflow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2162" y="2320412"/>
            <a:ext cx="3474023" cy="38517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buFont typeface="Wingdings" pitchFamily="2" charset="2"/>
              <a:buChar char="§"/>
            </a:pPr>
            <a:r>
              <a:rPr lang="en-US" b="1" dirty="0"/>
              <a:t>User Question:</a:t>
            </a:r>
            <a:r>
              <a:rPr lang="en-US" dirty="0"/>
              <a:t> Natural language input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b="1" dirty="0"/>
              <a:t>LLM Processing:</a:t>
            </a:r>
            <a:r>
              <a:rPr lang="en-US" dirty="0"/>
              <a:t> Generate structured SQL query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b="1" dirty="0"/>
              <a:t>Query Execution:</a:t>
            </a:r>
            <a:r>
              <a:rPr lang="en-US" dirty="0"/>
              <a:t> Retrieve data from the database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b="1" dirty="0"/>
              <a:t>Answer Generation:</a:t>
            </a:r>
            <a:r>
              <a:rPr lang="en-US" dirty="0"/>
              <a:t> Convert query results into clear answers</a:t>
            </a:r>
          </a:p>
          <a:p>
            <a:pPr indent="-182880"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49151CB-8320-8C67-E0E7-B40EBF67E1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" y="2038655"/>
            <a:ext cx="4748718" cy="38836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78"/>
    </mc:Choice>
    <mc:Fallback xmlns="">
      <p:transition spd="slow" advTm="6987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B384DB2-5DBE-4000-BBD8-68F4A6F3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1714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497EEB-0DDE-4044-AAB7-89950405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72078"/>
            <a:ext cx="9144000" cy="309575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1D5588-0A43-44F8-8BF9-4BD0CB073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84192" y="5218262"/>
            <a:ext cx="810678" cy="1080902"/>
            <a:chOff x="9685338" y="4460675"/>
            <a:chExt cx="1080904" cy="108090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96F04B2-EA02-4F51-91CB-9399DBE72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24F9A86-344F-4139-A831-9D8F3E0EE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574" y="3803009"/>
            <a:ext cx="8214852" cy="1604733"/>
          </a:xfrm>
        </p:spPr>
        <p:txBody>
          <a:bodyPr anchor="b">
            <a:normAutofit/>
          </a:bodyPr>
          <a:lstStyle/>
          <a:p>
            <a:pPr algn="ctr"/>
            <a:r>
              <a:rPr lang="en-US" sz="6300" dirty="0"/>
              <a:t>Key 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5523" y="5407742"/>
            <a:ext cx="6212955" cy="865042"/>
          </a:xfrm>
        </p:spPr>
        <p:txBody>
          <a:bodyPr>
            <a:norm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000000"/>
                </a:solidFill>
              </a:rPr>
              <a:t>Automatic Query Generation:</a:t>
            </a:r>
            <a:r>
              <a:rPr lang="en-US" sz="1100">
                <a:solidFill>
                  <a:srgbClr val="000000"/>
                </a:solidFill>
              </a:rPr>
              <a:t> Converts plain English into valid SQL.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000000"/>
                </a:solidFill>
              </a:rPr>
              <a:t>Structured Output:</a:t>
            </a:r>
            <a:r>
              <a:rPr lang="en-US" sz="1100">
                <a:solidFill>
                  <a:srgbClr val="000000"/>
                </a:solidFill>
              </a:rPr>
              <a:t> Ensures SQL queries are correct and optimized.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000000"/>
                </a:solidFill>
              </a:rPr>
              <a:t>Real-time Interaction:</a:t>
            </a:r>
            <a:r>
              <a:rPr lang="en-US" sz="1100">
                <a:solidFill>
                  <a:srgbClr val="000000"/>
                </a:solidFill>
              </a:rPr>
              <a:t> Immediate response and easy database interaction</a:t>
            </a:r>
          </a:p>
          <a:p>
            <a:pPr algn="ctr"/>
            <a:endParaRPr lang="en-US" sz="1100">
              <a:solidFill>
                <a:srgbClr val="00000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086A70E-ACFA-C06C-D53E-8F3B722426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5486" y="1510272"/>
            <a:ext cx="7713027" cy="19282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384DB2-5DBE-4000-BBD8-68F4A6F3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1714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497EEB-0DDE-4044-AAB7-89950405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72078"/>
            <a:ext cx="9144000" cy="309575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91D5588-0A43-44F8-8BF9-4BD0CB073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84192" y="5218262"/>
            <a:ext cx="810678" cy="1080902"/>
            <a:chOff x="9685338" y="4460675"/>
            <a:chExt cx="1080904" cy="10809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6F04B2-EA02-4F51-91CB-9399DBE72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24F9A86-344F-4139-A831-9D8F3E0EE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574" y="3803009"/>
            <a:ext cx="8214852" cy="1604733"/>
          </a:xfrm>
        </p:spPr>
        <p:txBody>
          <a:bodyPr anchor="b">
            <a:normAutofit/>
          </a:bodyPr>
          <a:lstStyle/>
          <a:p>
            <a:pPr algn="ctr"/>
            <a:r>
              <a:rPr lang="en-US" sz="6300"/>
              <a:t>Challenges &amp; Solutions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5523" y="5407742"/>
            <a:ext cx="6212955" cy="865042"/>
          </a:xfrm>
        </p:spPr>
        <p:txBody>
          <a:bodyPr>
            <a:norm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rgbClr val="000000"/>
                </a:solidFill>
              </a:rPr>
              <a:t>Accuracy of Queries:</a:t>
            </a:r>
            <a:r>
              <a:rPr lang="en-US" sz="1000">
                <a:solidFill>
                  <a:srgbClr val="000000"/>
                </a:solidFill>
              </a:rPr>
              <a:t> Resolved by employing few-shot prompting techniques.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rgbClr val="000000"/>
                </a:solidFill>
              </a:rPr>
              <a:t>Integration Complexity:</a:t>
            </a:r>
            <a:r>
              <a:rPr lang="en-US" sz="1000">
                <a:solidFill>
                  <a:srgbClr val="000000"/>
                </a:solidFill>
              </a:rPr>
              <a:t> Managed by utilizing LangChain’s intuitive APIs.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rgbClr val="000000"/>
                </a:solidFill>
              </a:rPr>
              <a:t>LLM Performance Variability:</a:t>
            </a:r>
            <a:r>
              <a:rPr lang="en-US" sz="1000">
                <a:solidFill>
                  <a:srgbClr val="000000"/>
                </a:solidFill>
              </a:rPr>
              <a:t> Addressed by careful model selection (Llama-4 and Llama-3).</a:t>
            </a:r>
          </a:p>
          <a:p>
            <a:pPr algn="ctr"/>
            <a:endParaRPr lang="en-US" sz="1000" b="1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57AB12-4AFA-D5D8-BCFE-15B0F53DC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7502" y="643468"/>
            <a:ext cx="4968995" cy="27950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203" y="653241"/>
            <a:ext cx="8181594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201" y="822324"/>
            <a:ext cx="3862197" cy="5228279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200" y="1465790"/>
            <a:ext cx="2895599" cy="39413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Results &amp; Demonstration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13299" y="1359090"/>
            <a:ext cx="3849499" cy="40480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buFont typeface="Wingdings" pitchFamily="2" charset="2"/>
              <a:buChar char="§"/>
            </a:pPr>
            <a:r>
              <a:rPr lang="en-US" dirty="0"/>
              <a:t>Successfully executed multiple queries (e.g., fetching orders costing over $3000).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dirty="0"/>
              <a:t>Demonstrated high accuracy and responsiveness of system.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dirty="0"/>
              <a:t>Improved accessibility of database information.</a:t>
            </a:r>
          </a:p>
          <a:p>
            <a:pPr indent="-182880"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203" y="6121662"/>
            <a:ext cx="8181594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8" y="0"/>
            <a:ext cx="9141492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581" y="484632"/>
            <a:ext cx="5047708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Team Contributions</a:t>
            </a:r>
          </a:p>
        </p:txBody>
      </p:sp>
      <p:pic>
        <p:nvPicPr>
          <p:cNvPr id="5" name="Picture 4" descr="Person holding a puzzle piece">
            <a:extLst>
              <a:ext uri="{FF2B5EF4-FFF2-40B4-BE49-F238E27FC236}">
                <a16:creationId xmlns:a16="http://schemas.microsoft.com/office/drawing/2014/main" id="{BFA6511E-4148-D493-8F07-FBD15766BF0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2948" r="32623" b="-1"/>
          <a:stretch/>
        </p:blipFill>
        <p:spPr>
          <a:xfrm>
            <a:off x="2508" y="10"/>
            <a:ext cx="3485044" cy="685799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7581" y="2121408"/>
            <a:ext cx="5047707" cy="4050792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buFont typeface="Wingdings" pitchFamily="2" charset="2"/>
              <a:buChar char="§"/>
            </a:pPr>
            <a:r>
              <a:rPr lang="en-US" sz="1600" b="1" dirty="0"/>
              <a:t>Muqeem Ahmed:</a:t>
            </a:r>
            <a:r>
              <a:rPr lang="en-US" sz="1600" dirty="0"/>
              <a:t> Project lead, implemented </a:t>
            </a:r>
            <a:r>
              <a:rPr lang="en-US" sz="1600" dirty="0" err="1"/>
              <a:t>LangChain</a:t>
            </a:r>
            <a:r>
              <a:rPr lang="en-US" sz="1600" dirty="0"/>
              <a:t> and LLM integration.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sz="1600" b="1" dirty="0"/>
              <a:t>Haram Kafil:</a:t>
            </a:r>
            <a:r>
              <a:rPr lang="en-US" sz="1600" dirty="0"/>
              <a:t> Managed database setup, query execution, and result processing.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sz="1600" b="1" dirty="0"/>
              <a:t>Syed Abbas </a:t>
            </a:r>
            <a:r>
              <a:rPr lang="en-US" sz="1600" b="1" dirty="0" err="1"/>
              <a:t>Husainy</a:t>
            </a:r>
            <a:r>
              <a:rPr lang="en-US" sz="1600" b="1" dirty="0"/>
              <a:t>:</a:t>
            </a:r>
            <a:r>
              <a:rPr lang="en-US" sz="1600" dirty="0"/>
              <a:t> Handled prompt engineering and optimization for accurate SQL generation.</a:t>
            </a:r>
          </a:p>
          <a:p>
            <a:pPr indent="-182880">
              <a:buFont typeface="Wingdings" pitchFamily="2" charset="2"/>
              <a:buChar char="§"/>
            </a:pPr>
            <a:endParaRPr lang="en-US" sz="1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1358</TotalTime>
  <Words>410</Words>
  <Application>Microsoft Office PowerPoint</Application>
  <PresentationFormat>On-screen Show (4:3)</PresentationFormat>
  <Paragraphs>56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Text to SQL Query Generation Using LangChain Framework and LLMs</vt:lpstr>
      <vt:lpstr>Project Overview</vt:lpstr>
      <vt:lpstr>Technologies Used</vt:lpstr>
      <vt:lpstr>Methodology</vt:lpstr>
      <vt:lpstr>Project Workflow</vt:lpstr>
      <vt:lpstr>Key Features</vt:lpstr>
      <vt:lpstr>Challenges &amp; Solutions</vt:lpstr>
      <vt:lpstr>Results &amp; Demonstration</vt:lpstr>
      <vt:lpstr>Team Contributions</vt:lpstr>
      <vt:lpstr>Future Enhancements</vt:lpstr>
      <vt:lpstr>Conclusion</vt:lpstr>
      <vt:lpstr>Q&amp;A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Muqeem Ahmed</cp:lastModifiedBy>
  <cp:revision>6</cp:revision>
  <dcterms:created xsi:type="dcterms:W3CDTF">2013-01-27T09:14:16Z</dcterms:created>
  <dcterms:modified xsi:type="dcterms:W3CDTF">2025-04-19T02:10:12Z</dcterms:modified>
  <cp:category/>
</cp:coreProperties>
</file>